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576" r:id="rId5"/>
    <p:sldId id="585" r:id="rId6"/>
    <p:sldId id="586" r:id="rId7"/>
    <p:sldId id="549" r:id="rId8"/>
    <p:sldId id="587" r:id="rId9"/>
    <p:sldId id="588" r:id="rId10"/>
    <p:sldId id="571" r:id="rId11"/>
    <p:sldId id="589" r:id="rId12"/>
    <p:sldId id="580" r:id="rId13"/>
    <p:sldId id="579" r:id="rId14"/>
    <p:sldId id="582" r:id="rId15"/>
    <p:sldId id="581" r:id="rId16"/>
    <p:sldId id="583" r:id="rId17"/>
    <p:sldId id="435" r:id="rId18"/>
    <p:sldId id="557"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6"/>
            <p14:sldId id="585"/>
            <p14:sldId id="586"/>
            <p14:sldId id="549"/>
            <p14:sldId id="587"/>
          </p14:sldIdLst>
        </p14:section>
        <p14:section name="Section Opener options" id="{D3773CD4-779B-43AF-9FBD-7EF941CCFCD7}">
          <p14:sldIdLst/>
        </p14:section>
        <p14:section name="Content slides" id="{0C749B40-D26C-4827-815A-EF0EDBB1F1D9}">
          <p14:sldIdLst>
            <p14:sldId id="588"/>
            <p14:sldId id="571"/>
            <p14:sldId id="589"/>
            <p14:sldId id="580"/>
            <p14:sldId id="579"/>
            <p14:sldId id="582"/>
            <p14:sldId id="581"/>
            <p14:sldId id="583"/>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4" d="100"/>
          <a:sy n="74" d="100"/>
        </p:scale>
        <p:origin x="948"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solidFill>
                  <a:schemeClr val="tx1">
                    <a:lumMod val="85000"/>
                    <a:lumOff val="15000"/>
                  </a:schemeClr>
                </a:solidFill>
                <a:latin typeface="Times New Roman" panose="02020603050405020304" pitchFamily="18" charset="0"/>
                <a:cs typeface="Times New Roman" panose="02020603050405020304" pitchFamily="18" charset="0"/>
              </a:rPr>
              <a:t>Cap Store Application</a:t>
            </a:r>
            <a:endParaRPr lang="en-US" sz="4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15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a:xfrm>
            <a:off x="434819" y="1299474"/>
            <a:ext cx="4940178" cy="1008112"/>
          </a:xfrm>
        </p:spPr>
        <p:txBody>
          <a:bodyPr/>
          <a:lstStyle/>
          <a:p>
            <a:pPr marL="285750" indent="-285750">
              <a:buFont typeface="Arial" panose="020B0604020202020204" pitchFamily="34" charset="0"/>
              <a:buChar char="•"/>
            </a:pPr>
            <a:r>
              <a:rPr lang="en-US" dirty="0" smtClean="0"/>
              <a:t>Performs </a:t>
            </a:r>
            <a:r>
              <a:rPr lang="en-US" dirty="0" err="1" smtClean="0"/>
              <a:t>getall</a:t>
            </a:r>
            <a:r>
              <a:rPr lang="en-US" dirty="0" smtClean="0"/>
              <a:t>(), create, update and remove functions.</a:t>
            </a:r>
            <a:endParaRPr lang="en-US" dirty="0"/>
          </a:p>
        </p:txBody>
      </p:sp>
      <p:sp>
        <p:nvSpPr>
          <p:cNvPr id="9" name="Title 8"/>
          <p:cNvSpPr>
            <a:spLocks noGrp="1"/>
          </p:cNvSpPr>
          <p:nvPr>
            <p:ph type="title"/>
          </p:nvPr>
        </p:nvSpPr>
        <p:spPr>
          <a:xfrm>
            <a:off x="407988" y="381000"/>
            <a:ext cx="5471988" cy="863600"/>
          </a:xfrm>
        </p:spPr>
        <p:txBody>
          <a:bodyPr/>
          <a:lstStyle/>
          <a:p>
            <a:r>
              <a:rPr lang="en-US" b="1" dirty="0" smtClean="0"/>
              <a:t>Wish List Backend</a:t>
            </a:r>
            <a:endParaRPr lang="en-US" b="1"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0193" t="15695" r="4807" b="7345"/>
          <a:stretch/>
        </p:blipFill>
        <p:spPr>
          <a:xfrm>
            <a:off x="1295400" y="1803530"/>
            <a:ext cx="7315200" cy="4220308"/>
          </a:xfrm>
          <a:prstGeom prst="rect">
            <a:avLst/>
          </a:prstGeom>
        </p:spPr>
      </p:pic>
    </p:spTree>
    <p:extLst>
      <p:ext uri="{BB962C8B-B14F-4D97-AF65-F5344CB8AC3E}">
        <p14:creationId xmlns:p14="http://schemas.microsoft.com/office/powerpoint/2010/main" val="204582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6"/>
          </p:nvPr>
        </p:nvSpPr>
        <p:spPr>
          <a:xfrm>
            <a:off x="7896200" y="1404920"/>
            <a:ext cx="3887813" cy="900398"/>
          </a:xfrm>
        </p:spPr>
        <p:txBody>
          <a:bodyPr/>
          <a:lstStyle/>
          <a:p>
            <a:pPr marL="285750" indent="-285750">
              <a:lnSpc>
                <a:spcPct val="150000"/>
              </a:lnSpc>
              <a:buFont typeface="Arial" panose="020B0604020202020204" pitchFamily="34" charset="0"/>
              <a:buChar char="•"/>
            </a:pPr>
            <a:r>
              <a:rPr lang="en-US" dirty="0" smtClean="0"/>
              <a:t>Customer Id and Product Id are given as Path Variables.</a:t>
            </a:r>
          </a:p>
          <a:p>
            <a:pPr marL="285750" indent="-285750">
              <a:lnSpc>
                <a:spcPct val="150000"/>
              </a:lnSpc>
              <a:buFont typeface="Arial" panose="020B0604020202020204" pitchFamily="34" charset="0"/>
              <a:buChar char="•"/>
            </a:pPr>
            <a:r>
              <a:rPr lang="en-US" dirty="0" smtClean="0"/>
              <a:t>The product Id 2 will be recorded in the wish list table.</a:t>
            </a:r>
            <a:endParaRPr lang="en-US" dirty="0"/>
          </a:p>
        </p:txBody>
      </p:sp>
      <p:sp>
        <p:nvSpPr>
          <p:cNvPr id="9" name="Title 8"/>
          <p:cNvSpPr>
            <a:spLocks noGrp="1"/>
          </p:cNvSpPr>
          <p:nvPr>
            <p:ph type="title"/>
          </p:nvPr>
        </p:nvSpPr>
        <p:spPr>
          <a:xfrm>
            <a:off x="419794" y="533400"/>
            <a:ext cx="3097212" cy="482509"/>
          </a:xfrm>
        </p:spPr>
        <p:txBody>
          <a:bodyPr/>
          <a:lstStyle/>
          <a:p>
            <a:r>
              <a:rPr lang="en-US" dirty="0" smtClean="0"/>
              <a:t>Post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7536" b="90953"/>
          <a:stretch/>
        </p:blipFill>
        <p:spPr>
          <a:xfrm>
            <a:off x="404768" y="1414580"/>
            <a:ext cx="6777410" cy="719020"/>
          </a:xfrm>
          <a:prstGeom prst="rect">
            <a:avLst/>
          </a:prstGeom>
        </p:spPr>
      </p:pic>
    </p:spTree>
    <p:extLst>
      <p:ext uri="{BB962C8B-B14F-4D97-AF65-F5344CB8AC3E}">
        <p14:creationId xmlns:p14="http://schemas.microsoft.com/office/powerpoint/2010/main" val="40095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6"/>
          </p:nvPr>
        </p:nvSpPr>
        <p:spPr>
          <a:xfrm>
            <a:off x="7772400" y="2133600"/>
            <a:ext cx="3887813" cy="1008112"/>
          </a:xfrm>
        </p:spPr>
        <p:txBody>
          <a:bodyPr/>
          <a:lstStyle/>
          <a:p>
            <a:pPr marL="285750" indent="-285750">
              <a:lnSpc>
                <a:spcPct val="150000"/>
              </a:lnSpc>
              <a:buFont typeface="Arial" panose="020B0604020202020204" pitchFamily="34" charset="0"/>
              <a:buChar char="•"/>
            </a:pPr>
            <a:r>
              <a:rPr lang="en-US" dirty="0" err="1" smtClean="0"/>
              <a:t>Cutomer</a:t>
            </a:r>
            <a:r>
              <a:rPr lang="en-US" dirty="0" smtClean="0"/>
              <a:t> Id, Product Id, </a:t>
            </a:r>
            <a:r>
              <a:rPr lang="en-US" dirty="0" err="1" smtClean="0"/>
              <a:t>WishList</a:t>
            </a:r>
            <a:r>
              <a:rPr lang="en-US" dirty="0" smtClean="0"/>
              <a:t> id are given as path variables.</a:t>
            </a:r>
          </a:p>
          <a:p>
            <a:pPr marL="285750" indent="-285750">
              <a:lnSpc>
                <a:spcPct val="150000"/>
              </a:lnSpc>
              <a:buFont typeface="Arial" panose="020B0604020202020204" pitchFamily="34" charset="0"/>
              <a:buChar char="•"/>
            </a:pPr>
            <a:r>
              <a:rPr lang="en-US" dirty="0" smtClean="0"/>
              <a:t>The </a:t>
            </a:r>
            <a:r>
              <a:rPr lang="en-US" dirty="0" err="1" smtClean="0"/>
              <a:t>isActive</a:t>
            </a:r>
            <a:r>
              <a:rPr lang="en-US" dirty="0" smtClean="0"/>
              <a:t> field of Wish List will be taken as false.</a:t>
            </a:r>
          </a:p>
        </p:txBody>
      </p:sp>
      <p:sp>
        <p:nvSpPr>
          <p:cNvPr id="9" name="Title 8"/>
          <p:cNvSpPr>
            <a:spLocks noGrp="1"/>
          </p:cNvSpPr>
          <p:nvPr>
            <p:ph type="title"/>
          </p:nvPr>
        </p:nvSpPr>
        <p:spPr>
          <a:xfrm>
            <a:off x="533400" y="803764"/>
            <a:ext cx="5471988" cy="863600"/>
          </a:xfrm>
        </p:spPr>
        <p:txBody>
          <a:bodyPr/>
          <a:lstStyle/>
          <a:p>
            <a:r>
              <a:rPr lang="en-US" dirty="0" smtClean="0"/>
              <a:t>Update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9490" b="81300"/>
          <a:stretch/>
        </p:blipFill>
        <p:spPr>
          <a:xfrm>
            <a:off x="304800" y="1905000"/>
            <a:ext cx="7093647" cy="1056660"/>
          </a:xfrm>
          <a:prstGeom prst="rect">
            <a:avLst/>
          </a:prstGeom>
        </p:spPr>
      </p:pic>
    </p:spTree>
    <p:extLst>
      <p:ext uri="{BB962C8B-B14F-4D97-AF65-F5344CB8AC3E}">
        <p14:creationId xmlns:p14="http://schemas.microsoft.com/office/powerpoint/2010/main" val="142663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endParaRPr lang="en-US"/>
          </a:p>
        </p:txBody>
      </p:sp>
      <p:sp>
        <p:nvSpPr>
          <p:cNvPr id="3" name="Text Placeholder 2"/>
          <p:cNvSpPr>
            <a:spLocks noGrp="1"/>
          </p:cNvSpPr>
          <p:nvPr>
            <p:ph type="body" sz="quarter" idx="36"/>
          </p:nvPr>
        </p:nvSpPr>
        <p:spPr>
          <a:xfrm>
            <a:off x="5486400" y="4343400"/>
            <a:ext cx="3887813" cy="524886"/>
          </a:xfrm>
        </p:spPr>
        <p:txBody>
          <a:bodyPr/>
          <a:lstStyle/>
          <a:p>
            <a:pPr marL="285750" indent="-285750">
              <a:lnSpc>
                <a:spcPct val="150000"/>
              </a:lnSpc>
              <a:buFont typeface="Arial" panose="020B0604020202020204" pitchFamily="34" charset="0"/>
              <a:buChar char="•"/>
            </a:pPr>
            <a:r>
              <a:rPr lang="en-US" sz="2000" dirty="0" smtClean="0"/>
              <a:t>Delete function deletes the </a:t>
            </a:r>
            <a:r>
              <a:rPr lang="en-US" sz="2000" smtClean="0"/>
              <a:t>row where </a:t>
            </a:r>
            <a:r>
              <a:rPr lang="en-US" sz="2000" dirty="0" err="1" smtClean="0"/>
              <a:t>wishId</a:t>
            </a:r>
            <a:r>
              <a:rPr lang="en-US" sz="2000" dirty="0" smtClean="0"/>
              <a:t> = 1</a:t>
            </a:r>
            <a:endParaRPr lang="en-US" sz="2000" dirty="0"/>
          </a:p>
        </p:txBody>
      </p:sp>
      <p:sp>
        <p:nvSpPr>
          <p:cNvPr id="9" name="Title 8"/>
          <p:cNvSpPr>
            <a:spLocks noGrp="1"/>
          </p:cNvSpPr>
          <p:nvPr>
            <p:ph type="title"/>
          </p:nvPr>
        </p:nvSpPr>
        <p:spPr/>
        <p:txBody>
          <a:bodyPr/>
          <a:lstStyle/>
          <a:p>
            <a:r>
              <a:rPr lang="en-US" dirty="0" smtClean="0"/>
              <a:t>Delete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7027" b="88256"/>
          <a:stretch/>
        </p:blipFill>
        <p:spPr>
          <a:xfrm>
            <a:off x="228600" y="2439343"/>
            <a:ext cx="7315200" cy="1142057"/>
          </a:xfrm>
          <a:prstGeom prst="rect">
            <a:avLst/>
          </a:prstGeom>
        </p:spPr>
      </p:pic>
    </p:spTree>
    <p:extLst>
      <p:ext uri="{BB962C8B-B14F-4D97-AF65-F5344CB8AC3E}">
        <p14:creationId xmlns:p14="http://schemas.microsoft.com/office/powerpoint/2010/main" val="515069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76535" y="2811439"/>
            <a:ext cx="5535612" cy="1261010"/>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sz="3200" b="1" i="1" dirty="0">
                <a:latin typeface="Times New Roman" panose="02020603050405020304" pitchFamily="18" charset="0"/>
                <a:cs typeface="Times New Roman" panose="02020603050405020304" pitchFamily="18" charset="0"/>
              </a:rPr>
              <a:t/>
            </a:r>
            <a:br>
              <a:rPr lang="en-US" sz="3200" b="1" i="1" dirty="0">
                <a:latin typeface="Times New Roman" panose="02020603050405020304" pitchFamily="18" charset="0"/>
                <a:cs typeface="Times New Roman" panose="02020603050405020304" pitchFamily="18" charset="0"/>
              </a:rPr>
            </a:br>
            <a:r>
              <a:rPr lang="en-US" sz="3200" b="1" i="1" dirty="0">
                <a:latin typeface="Times New Roman" panose="02020603050405020304" pitchFamily="18" charset="0"/>
                <a:cs typeface="Times New Roman" panose="02020603050405020304" pitchFamily="18" charset="0"/>
              </a:rPr>
              <a:t> </a:t>
            </a:r>
            <a:r>
              <a:rPr lang="en-US" sz="3200" b="1" i="1" dirty="0" smtClean="0">
                <a:latin typeface="Times New Roman" panose="02020603050405020304" pitchFamily="18" charset="0"/>
                <a:cs typeface="Times New Roman" panose="02020603050405020304" pitchFamily="18" charset="0"/>
              </a:rPr>
              <a:t>Sindhu </a:t>
            </a:r>
            <a:r>
              <a:rPr lang="en-US" sz="3200" b="1" i="1" dirty="0" err="1" smtClean="0">
                <a:latin typeface="Times New Roman" panose="02020603050405020304" pitchFamily="18" charset="0"/>
                <a:cs typeface="Times New Roman" panose="02020603050405020304" pitchFamily="18" charset="0"/>
              </a:rPr>
              <a:t>Murali</a:t>
            </a:r>
            <a:r>
              <a:rPr lang="en-US" sz="3200" b="1" i="1" dirty="0" smtClean="0">
                <a:latin typeface="Times New Roman" panose="02020603050405020304" pitchFamily="18" charset="0"/>
                <a:cs typeface="Times New Roman" panose="02020603050405020304" pitchFamily="18" charset="0"/>
              </a:rPr>
              <a:t> - 152993</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JEE Full Stack - MIPL</a:t>
            </a:r>
            <a:endParaRPr lang="en-US" sz="3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636286" y="1690018"/>
            <a:ext cx="5399980" cy="869950"/>
          </a:xfrm>
        </p:spPr>
        <p:txBody>
          <a:bodyPr/>
          <a:lstStyle/>
          <a:p>
            <a:pPr marL="0" indent="0">
              <a:buNone/>
            </a:pPr>
            <a:r>
              <a:rPr lang="pt-PT" sz="3600" dirty="0">
                <a:solidFill>
                  <a:srgbClr val="00B050"/>
                </a:solidFill>
                <a:latin typeface="Times New Roman" panose="02020603050405020304" pitchFamily="18" charset="0"/>
                <a:cs typeface="Times New Roman" panose="02020603050405020304" pitchFamily="18" charset="0"/>
              </a:rPr>
              <a:t>Modules Assigned </a:t>
            </a:r>
          </a:p>
          <a:p>
            <a:pPr marL="0" indent="0">
              <a:buNone/>
            </a:pPr>
            <a:endParaRPr lang="en-US" dirty="0"/>
          </a:p>
        </p:txBody>
      </p:sp>
      <p:sp>
        <p:nvSpPr>
          <p:cNvPr id="5" name="Text Placeholder 4"/>
          <p:cNvSpPr>
            <a:spLocks noGrp="1"/>
          </p:cNvSpPr>
          <p:nvPr>
            <p:ph type="body" sz="quarter" idx="12"/>
          </p:nvPr>
        </p:nvSpPr>
        <p:spPr>
          <a:xfrm>
            <a:off x="558113" y="2320138"/>
            <a:ext cx="5399980" cy="2661294"/>
          </a:xfrm>
        </p:spPr>
        <p:txBody>
          <a:bodyPr>
            <a:normAutofit/>
          </a:bodyPr>
          <a:lstStyle/>
          <a:p>
            <a:endParaRPr lang="pt-PT" dirty="0"/>
          </a:p>
          <a:p>
            <a:pPr marL="514350" indent="-514350">
              <a:lnSpc>
                <a:spcPct val="100000"/>
              </a:lnSpc>
              <a:buFont typeface="Arial" panose="020B0604020202020204" pitchFamily="34" charset="0"/>
              <a:buAutoNum type="arabicPeriod"/>
            </a:pPr>
            <a:r>
              <a:rPr lang="pt-PT" sz="2800" dirty="0">
                <a:latin typeface="Times New Roman" panose="02020603050405020304" pitchFamily="18" charset="0"/>
                <a:cs typeface="Times New Roman" panose="02020603050405020304" pitchFamily="18" charset="0"/>
              </a:rPr>
              <a:t>CapStore Home Page</a:t>
            </a:r>
          </a:p>
          <a:p>
            <a:pPr marL="514350" indent="-514350">
              <a:lnSpc>
                <a:spcPct val="100000"/>
              </a:lnSpc>
              <a:buFont typeface="Arial" panose="020B0604020202020204" pitchFamily="34" charset="0"/>
              <a:buAutoNum type="arabicPeriod"/>
            </a:pPr>
            <a:r>
              <a:rPr lang="pt-PT" sz="2800" dirty="0">
                <a:latin typeface="Times New Roman" panose="02020603050405020304" pitchFamily="18" charset="0"/>
                <a:cs typeface="Times New Roman" panose="02020603050405020304" pitchFamily="18" charset="0"/>
              </a:rPr>
              <a:t>Product Page</a:t>
            </a:r>
          </a:p>
          <a:p>
            <a:pPr marL="514350" indent="-514350">
              <a:lnSpc>
                <a:spcPct val="100000"/>
              </a:lnSpc>
              <a:buAutoNum type="arabicPeriod"/>
            </a:pPr>
            <a:r>
              <a:rPr lang="pt-PT" sz="2800" dirty="0">
                <a:latin typeface="Times New Roman" panose="02020603050405020304" pitchFamily="18" charset="0"/>
                <a:cs typeface="Times New Roman" panose="02020603050405020304" pitchFamily="18" charset="0"/>
              </a:rPr>
              <a:t>WishList</a:t>
            </a:r>
          </a:p>
          <a:p>
            <a:pPr marL="514350" indent="-514350">
              <a:lnSpc>
                <a:spcPct val="100000"/>
              </a:lnSpc>
              <a:buAutoNum type="arabicPeriod"/>
            </a:pPr>
            <a:r>
              <a:rPr lang="pt-PT" sz="2800" dirty="0">
                <a:latin typeface="Times New Roman" panose="02020603050405020304" pitchFamily="18" charset="0"/>
                <a:cs typeface="Times New Roman" panose="02020603050405020304" pitchFamily="18" charset="0"/>
              </a:rPr>
              <a:t>Similar Products</a:t>
            </a:r>
          </a:p>
          <a:p>
            <a:endParaRPr lang="en-US" dirty="0"/>
          </a:p>
        </p:txBody>
      </p:sp>
    </p:spTree>
    <p:extLst>
      <p:ext uri="{BB962C8B-B14F-4D97-AF65-F5344CB8AC3E}">
        <p14:creationId xmlns:p14="http://schemas.microsoft.com/office/powerpoint/2010/main" val="61145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Modules Owned:</a:t>
            </a:r>
            <a:endParaRPr lang="en-US" dirty="0"/>
          </a:p>
        </p:txBody>
      </p:sp>
      <p:sp>
        <p:nvSpPr>
          <p:cNvPr id="3" name="Text Placeholder 2"/>
          <p:cNvSpPr>
            <a:spLocks noGrp="1"/>
          </p:cNvSpPr>
          <p:nvPr>
            <p:ph type="body" sz="quarter" idx="12"/>
          </p:nvPr>
        </p:nvSpPr>
        <p:spPr/>
        <p:txBody>
          <a:bodyPr/>
          <a:lstStyle/>
          <a:p>
            <a:pPr marL="285750" indent="-285750">
              <a:buFont typeface="Arial" panose="020B0604020202020204" pitchFamily="34" charset="0"/>
              <a:buChar char="•"/>
            </a:pPr>
            <a:r>
              <a:rPr lang="en-US" dirty="0" err="1" smtClean="0"/>
              <a:t>WishList</a:t>
            </a:r>
            <a:r>
              <a:rPr lang="en-US" dirty="0" smtClean="0"/>
              <a:t> Backend</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09241" y="874660"/>
            <a:ext cx="5399980" cy="869950"/>
          </a:xfrm>
        </p:spPr>
        <p:txBody>
          <a:bodyPr>
            <a:normAutofit/>
          </a:bodyPr>
          <a:lstStyle/>
          <a:p>
            <a:pPr marL="0" indent="0">
              <a:buNone/>
            </a:pPr>
            <a:r>
              <a:rPr lang="en-US" sz="3600" dirty="0" smtClean="0">
                <a:solidFill>
                  <a:schemeClr val="accent6">
                    <a:lumMod val="75000"/>
                  </a:schemeClr>
                </a:solidFill>
              </a:rPr>
              <a:t>Softwares Used</a:t>
            </a:r>
            <a:endParaRPr lang="en-US" sz="3600" dirty="0">
              <a:solidFill>
                <a:schemeClr val="accent6">
                  <a:lumMod val="75000"/>
                </a:schemeClr>
              </a:solidFill>
            </a:endParaRPr>
          </a:p>
        </p:txBody>
      </p:sp>
      <p:sp>
        <p:nvSpPr>
          <p:cNvPr id="3" name="Text Placeholder 2"/>
          <p:cNvSpPr>
            <a:spLocks noGrp="1"/>
          </p:cNvSpPr>
          <p:nvPr>
            <p:ph type="body" sz="quarter" idx="12"/>
          </p:nvPr>
        </p:nvSpPr>
        <p:spPr>
          <a:xfrm>
            <a:off x="326100" y="1840145"/>
            <a:ext cx="5399980" cy="4640789"/>
          </a:xfrm>
        </p:spPr>
        <p:txBody>
          <a:bodyPr>
            <a:normAutofit lnSpcReduction="10000"/>
          </a:bodyPr>
          <a:lstStyle/>
          <a:p>
            <a:pPr marL="0" indent="0">
              <a:buNone/>
            </a:pPr>
            <a:endParaRPr lang="en-US" dirty="0"/>
          </a:p>
          <a:p>
            <a:pPr marL="0" indent="0">
              <a:lnSpc>
                <a:spcPct val="100000"/>
              </a:lnSpc>
              <a:buNone/>
            </a:pPr>
            <a:r>
              <a:rPr lang="en-US" dirty="0"/>
              <a:t>• </a:t>
            </a:r>
            <a:r>
              <a:rPr lang="en-US" sz="1800" dirty="0"/>
              <a:t>JDK 10 </a:t>
            </a:r>
          </a:p>
          <a:p>
            <a:pPr marL="0" indent="0">
              <a:lnSpc>
                <a:spcPct val="100000"/>
              </a:lnSpc>
              <a:buNone/>
            </a:pPr>
            <a:r>
              <a:rPr lang="en-US" sz="1800" dirty="0"/>
              <a:t>• Spring Boot 2.x </a:t>
            </a:r>
          </a:p>
          <a:p>
            <a:pPr marL="0" indent="0">
              <a:lnSpc>
                <a:spcPct val="100000"/>
              </a:lnSpc>
              <a:buNone/>
            </a:pPr>
            <a:r>
              <a:rPr lang="en-US" sz="1800" dirty="0"/>
              <a:t>• My SQL 5.x </a:t>
            </a:r>
          </a:p>
          <a:p>
            <a:pPr marL="0" indent="0">
              <a:lnSpc>
                <a:spcPct val="100000"/>
              </a:lnSpc>
              <a:buNone/>
            </a:pPr>
            <a:r>
              <a:rPr lang="en-US" sz="1800" dirty="0"/>
              <a:t>• SQL Yog 8.5 </a:t>
            </a:r>
          </a:p>
          <a:p>
            <a:pPr marL="0" indent="0">
              <a:lnSpc>
                <a:spcPct val="100000"/>
              </a:lnSpc>
              <a:buNone/>
            </a:pPr>
            <a:r>
              <a:rPr lang="en-US" sz="1800" dirty="0"/>
              <a:t>• Spring Tool Suite 3.9.x </a:t>
            </a:r>
          </a:p>
          <a:p>
            <a:pPr marL="0" indent="0">
              <a:lnSpc>
                <a:spcPct val="100000"/>
              </a:lnSpc>
              <a:buNone/>
            </a:pPr>
            <a:r>
              <a:rPr lang="en-US" sz="1800" dirty="0"/>
              <a:t>• Spring Boot Data </a:t>
            </a:r>
          </a:p>
          <a:p>
            <a:pPr marL="0" indent="0">
              <a:lnSpc>
                <a:spcPct val="100000"/>
              </a:lnSpc>
              <a:buNone/>
            </a:pPr>
            <a:r>
              <a:rPr lang="en-US" sz="1800" dirty="0"/>
              <a:t>• Spring Boot </a:t>
            </a:r>
            <a:r>
              <a:rPr lang="en-US" sz="1800" dirty="0" smtClean="0"/>
              <a:t>Rest Controller </a:t>
            </a:r>
            <a:endParaRPr lang="en-US" sz="1800" dirty="0"/>
          </a:p>
          <a:p>
            <a:pPr marL="0" indent="0">
              <a:lnSpc>
                <a:spcPct val="100000"/>
              </a:lnSpc>
              <a:buNone/>
            </a:pPr>
            <a:r>
              <a:rPr lang="en-US" sz="1800" dirty="0"/>
              <a:t>• JSP – </a:t>
            </a:r>
            <a:r>
              <a:rPr lang="en-US" sz="1800" dirty="0" smtClean="0"/>
              <a:t>Front-end </a:t>
            </a:r>
            <a:endParaRPr lang="en-US" sz="1800" dirty="0"/>
          </a:p>
          <a:p>
            <a:pPr marL="0" indent="0">
              <a:lnSpc>
                <a:spcPct val="100000"/>
              </a:lnSpc>
              <a:buNone/>
            </a:pPr>
            <a:r>
              <a:rPr lang="en-US" sz="1800" dirty="0" smtClean="0"/>
              <a:t>• Jenkins </a:t>
            </a:r>
            <a:r>
              <a:rPr lang="en-US" sz="1800" dirty="0"/>
              <a:t>– Build Server </a:t>
            </a:r>
          </a:p>
          <a:p>
            <a:pPr marL="0" indent="0">
              <a:lnSpc>
                <a:spcPct val="100000"/>
              </a:lnSpc>
              <a:buNone/>
            </a:pPr>
            <a:r>
              <a:rPr lang="en-US" sz="1800" dirty="0"/>
              <a:t>• Git - Source Code Repository </a:t>
            </a:r>
          </a:p>
          <a:p>
            <a:pPr marL="0" indent="0">
              <a:lnSpc>
                <a:spcPct val="100000"/>
              </a:lnSpc>
              <a:buNone/>
            </a:pPr>
            <a:r>
              <a:rPr lang="en-US" sz="1800" dirty="0"/>
              <a:t>• Postman </a:t>
            </a:r>
          </a:p>
          <a:p>
            <a:pPr>
              <a:lnSpc>
                <a:spcPct val="120000"/>
              </a:lnSpc>
            </a:pPr>
            <a:endParaRPr lang="en-US" dirty="0"/>
          </a:p>
        </p:txBody>
      </p:sp>
    </p:spTree>
    <p:extLst>
      <p:ext uri="{BB962C8B-B14F-4D97-AF65-F5344CB8AC3E}">
        <p14:creationId xmlns:p14="http://schemas.microsoft.com/office/powerpoint/2010/main" val="168175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7988" y="838200"/>
            <a:ext cx="4967932" cy="720725"/>
          </a:xfrm>
        </p:spPr>
        <p:txBody>
          <a:bodyPr/>
          <a:lstStyle/>
          <a:p>
            <a:r>
              <a:rPr lang="en-US" sz="3200" b="1" dirty="0" smtClean="0"/>
              <a:t>Tables involved</a:t>
            </a:r>
            <a:endParaRPr lang="en-US" sz="3200" b="1" dirty="0"/>
          </a:p>
        </p:txBody>
      </p:sp>
      <p:sp>
        <p:nvSpPr>
          <p:cNvPr id="2" name="Text Placeholder 1"/>
          <p:cNvSpPr>
            <a:spLocks noGrp="1"/>
          </p:cNvSpPr>
          <p:nvPr>
            <p:ph type="subTitle" idx="1"/>
          </p:nvPr>
        </p:nvSpPr>
        <p:spPr>
          <a:xfrm>
            <a:off x="407988" y="1752600"/>
            <a:ext cx="4967932" cy="3048000"/>
          </a:xfrm>
        </p:spPr>
        <p:txBody>
          <a:bodyPr>
            <a:normAutofit/>
          </a:bodyPr>
          <a:lstStyle/>
          <a:p>
            <a:pPr marL="685800" indent="-685800">
              <a:lnSpc>
                <a:spcPct val="150000"/>
              </a:lnSpc>
              <a:buFont typeface="Arial" panose="020B0604020202020204" pitchFamily="34" charset="0"/>
              <a:buChar char="•"/>
            </a:pPr>
            <a:r>
              <a:rPr lang="en-US" sz="2400" dirty="0"/>
              <a:t>Wish </a:t>
            </a:r>
            <a:r>
              <a:rPr lang="en-US" sz="2400" dirty="0" smtClean="0"/>
              <a:t>List</a:t>
            </a:r>
          </a:p>
          <a:p>
            <a:pPr marL="685800" indent="-685800">
              <a:lnSpc>
                <a:spcPct val="150000"/>
              </a:lnSpc>
              <a:buFont typeface="Arial" panose="020B0604020202020204" pitchFamily="34" charset="0"/>
              <a:buChar char="•"/>
            </a:pPr>
            <a:r>
              <a:rPr lang="en-US" sz="2400" dirty="0" smtClean="0"/>
              <a:t>Inventor</a:t>
            </a:r>
          </a:p>
          <a:p>
            <a:pPr marL="685800" indent="-685800">
              <a:lnSpc>
                <a:spcPct val="150000"/>
              </a:lnSpc>
              <a:buFont typeface="Arial" panose="020B0604020202020204" pitchFamily="34" charset="0"/>
              <a:buChar char="•"/>
            </a:pPr>
            <a:r>
              <a:rPr lang="en-US" sz="2400" dirty="0" smtClean="0"/>
              <a:t>Customer</a:t>
            </a:r>
            <a:endParaRPr lang="en-US" sz="2400" dirty="0"/>
          </a:p>
          <a:p>
            <a:pPr marL="0" indent="0">
              <a:buNone/>
            </a:pPr>
            <a:endParaRPr lang="en-US" sz="4800" i="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57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56839046"/>
              </p:ext>
            </p:extLst>
          </p:nvPr>
        </p:nvGraphicFramePr>
        <p:xfrm>
          <a:off x="432672" y="1981202"/>
          <a:ext cx="8482728" cy="3581526"/>
        </p:xfrm>
        <a:graphic>
          <a:graphicData uri="http://schemas.openxmlformats.org/drawingml/2006/table">
            <a:tbl>
              <a:tblPr firstRow="1" bandRow="1">
                <a:tableStyleId>{5C22544A-7EE6-4342-B048-85BDC9FD1C3A}</a:tableStyleId>
              </a:tblPr>
              <a:tblGrid>
                <a:gridCol w="2120682"/>
                <a:gridCol w="2120682"/>
                <a:gridCol w="2120682"/>
                <a:gridCol w="2120682"/>
              </a:tblGrid>
              <a:tr h="760718">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760718">
                <a:tc>
                  <a:txBody>
                    <a:bodyPr/>
                    <a:lstStyle/>
                    <a:p>
                      <a:r>
                        <a:rPr lang="en-US" dirty="0" err="1" smtClean="0"/>
                        <a:t>WishList_id</a:t>
                      </a:r>
                      <a:endParaRPr lang="en-US" dirty="0"/>
                    </a:p>
                  </a:txBody>
                  <a:tcPr/>
                </a:tc>
                <a:tc>
                  <a:txBody>
                    <a:bodyPr/>
                    <a:lstStyle/>
                    <a:p>
                      <a:r>
                        <a:rPr lang="en-US" dirty="0" err="1" smtClean="0"/>
                        <a:t>Int</a:t>
                      </a:r>
                      <a:endParaRPr lang="en-US" dirty="0"/>
                    </a:p>
                  </a:txBody>
                  <a:tcPr/>
                </a:tc>
                <a:tc>
                  <a:txBody>
                    <a:bodyPr/>
                    <a:lstStyle/>
                    <a:p>
                      <a:r>
                        <a:rPr lang="en-US" dirty="0" err="1" smtClean="0"/>
                        <a:t>Primary_key</a:t>
                      </a:r>
                      <a:endParaRPr lang="en-US" dirty="0"/>
                    </a:p>
                  </a:txBody>
                  <a:tcPr/>
                </a:tc>
                <a:tc>
                  <a:txBody>
                    <a:bodyPr/>
                    <a:lstStyle/>
                    <a:p>
                      <a:endParaRPr lang="en-US" dirty="0"/>
                    </a:p>
                  </a:txBody>
                  <a:tcPr/>
                </a:tc>
              </a:tr>
              <a:tr h="710005">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710005">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r h="411352">
                <a:tc>
                  <a:txBody>
                    <a:bodyPr/>
                    <a:lstStyle/>
                    <a:p>
                      <a:r>
                        <a:rPr lang="en-US" dirty="0" err="1" smtClean="0"/>
                        <a:t>isActive</a:t>
                      </a:r>
                      <a:endParaRPr lang="en-US" dirty="0" smtClean="0"/>
                    </a:p>
                    <a:p>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r>
                        <a:rPr lang="en-US" dirty="0" smtClean="0"/>
                        <a:t>Indicates</a:t>
                      </a:r>
                      <a:r>
                        <a:rPr lang="en-US" baseline="0" dirty="0" smtClean="0"/>
                        <a:t> the status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53129" y="764275"/>
            <a:ext cx="3618859" cy="771064"/>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Inventory Table</a:t>
            </a:r>
            <a:endParaRPr lang="en-US" sz="32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58112" y="3499251"/>
            <a:ext cx="3618859" cy="675820"/>
          </a:xfrm>
        </p:spPr>
        <p:txBody>
          <a:bodyPr>
            <a:normAutofit/>
          </a:bodyPr>
          <a:lstStyle/>
          <a:p>
            <a:pPr marL="0" indent="0">
              <a:buNone/>
            </a:pPr>
            <a:r>
              <a:rPr lang="en-US" sz="2800" dirty="0" smtClean="0">
                <a:latin typeface="Times New Roman" panose="02020603050405020304" pitchFamily="18" charset="0"/>
                <a:cs typeface="Times New Roman" panose="02020603050405020304" pitchFamily="18" charset="0"/>
              </a:rPr>
              <a:t>Customer Table</a:t>
            </a:r>
            <a:endParaRPr lang="en-US" sz="28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nvPr>
        </p:nvGraphicFramePr>
        <p:xfrm>
          <a:off x="298804" y="1888019"/>
          <a:ext cx="8572240" cy="1285240"/>
        </p:xfrm>
        <a:graphic>
          <a:graphicData uri="http://schemas.openxmlformats.org/drawingml/2006/table">
            <a:tbl>
              <a:tblPr firstRow="1" bandRow="1">
                <a:tableStyleId>{5C22544A-7EE6-4342-B048-85BDC9FD1C3A}</a:tableStyleId>
              </a:tblPr>
              <a:tblGrid>
                <a:gridCol w="2143060"/>
                <a:gridCol w="2143060"/>
                <a:gridCol w="2143060"/>
                <a:gridCol w="2143060"/>
              </a:tblGrid>
              <a:tr h="370840">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Product_id</a:t>
                      </a:r>
                      <a:endParaRPr lang="en-US" dirty="0"/>
                    </a:p>
                  </a:txBody>
                  <a:tcPr/>
                </a:tc>
                <a:tc>
                  <a:txBody>
                    <a:bodyPr/>
                    <a:lstStyle/>
                    <a:p>
                      <a:r>
                        <a:rPr lang="en-US" dirty="0" smtClean="0"/>
                        <a:t>Int</a:t>
                      </a:r>
                      <a:endParaRPr lang="en-US" dirty="0"/>
                    </a:p>
                  </a:txBody>
                  <a:tcPr/>
                </a:tc>
                <a:tc>
                  <a:txBody>
                    <a:bodyPr/>
                    <a:lstStyle/>
                    <a:p>
                      <a:r>
                        <a:rPr lang="en-US" dirty="0" smtClean="0"/>
                        <a:t>Primary_key</a:t>
                      </a:r>
                      <a:endParaRPr lang="en-US" dirty="0"/>
                    </a:p>
                  </a:txBody>
                  <a:tcPr/>
                </a:tc>
                <a:tc>
                  <a:txBody>
                    <a:bodyPr/>
                    <a:lstStyle/>
                    <a:p>
                      <a:r>
                        <a:rPr lang="en-US" dirty="0" smtClean="0"/>
                        <a:t>To Get Details for Particular</a:t>
                      </a:r>
                      <a:r>
                        <a:rPr lang="en-US" baseline="0" dirty="0" smtClean="0"/>
                        <a:t> Product.</a:t>
                      </a:r>
                      <a:endParaRPr lang="en-US" dirty="0"/>
                    </a:p>
                  </a:txBody>
                  <a:tcPr/>
                </a:tc>
              </a:tr>
            </a:tbl>
          </a:graphicData>
        </a:graphic>
      </p:graphicFrame>
      <p:graphicFrame>
        <p:nvGraphicFramePr>
          <p:cNvPr id="5" name="Table 4"/>
          <p:cNvGraphicFramePr>
            <a:graphicFrameLocks noGrp="1"/>
          </p:cNvGraphicFramePr>
          <p:nvPr>
            <p:extLst/>
          </p:nvPr>
        </p:nvGraphicFramePr>
        <p:xfrm>
          <a:off x="298802" y="4229662"/>
          <a:ext cx="8435764" cy="1285240"/>
        </p:xfrm>
        <a:graphic>
          <a:graphicData uri="http://schemas.openxmlformats.org/drawingml/2006/table">
            <a:tbl>
              <a:tblPr firstRow="1" bandRow="1">
                <a:tableStyleId>{5C22544A-7EE6-4342-B048-85BDC9FD1C3A}</a:tableStyleId>
              </a:tblPr>
              <a:tblGrid>
                <a:gridCol w="2108941"/>
                <a:gridCol w="2108941"/>
                <a:gridCol w="2108941"/>
                <a:gridCol w="2108941"/>
              </a:tblGrid>
              <a:tr h="370840">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Customer_id</a:t>
                      </a:r>
                      <a:endParaRPr lang="en-US" dirty="0"/>
                    </a:p>
                  </a:txBody>
                  <a:tcPr/>
                </a:tc>
                <a:tc>
                  <a:txBody>
                    <a:bodyPr/>
                    <a:lstStyle/>
                    <a:p>
                      <a:r>
                        <a:rPr lang="en-US" dirty="0" smtClean="0"/>
                        <a:t>Int</a:t>
                      </a:r>
                      <a:endParaRPr lang="en-US" dirty="0"/>
                    </a:p>
                  </a:txBody>
                  <a:tcPr/>
                </a:tc>
                <a:tc>
                  <a:txBody>
                    <a:bodyPr/>
                    <a:lstStyle/>
                    <a:p>
                      <a:r>
                        <a:rPr lang="en-US" dirty="0" smtClean="0"/>
                        <a:t>Primary_key</a:t>
                      </a:r>
                      <a:endParaRPr lang="en-US" dirty="0"/>
                    </a:p>
                  </a:txBody>
                  <a:tcPr/>
                </a:tc>
                <a:tc>
                  <a:txBody>
                    <a:bodyPr/>
                    <a:lstStyle/>
                    <a:p>
                      <a:r>
                        <a:rPr lang="en-US" dirty="0" smtClean="0"/>
                        <a:t>To Get</a:t>
                      </a:r>
                      <a:r>
                        <a:rPr lang="en-US" baseline="0" dirty="0" smtClean="0"/>
                        <a:t> Details for Customer Logged in.</a:t>
                      </a:r>
                      <a:endParaRPr lang="en-US" dirty="0"/>
                    </a:p>
                  </a:txBody>
                  <a:tcPr/>
                </a:tc>
              </a:tr>
            </a:tbl>
          </a:graphicData>
        </a:graphic>
      </p:graphicFrame>
    </p:spTree>
    <p:extLst>
      <p:ext uri="{BB962C8B-B14F-4D97-AF65-F5344CB8AC3E}">
        <p14:creationId xmlns:p14="http://schemas.microsoft.com/office/powerpoint/2010/main" val="2366622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endParaRPr lang="en-US" dirty="0"/>
          </a:p>
        </p:txBody>
      </p:sp>
      <p:sp>
        <p:nvSpPr>
          <p:cNvPr id="6" name="Text Placeholder 5"/>
          <p:cNvSpPr>
            <a:spLocks noGrp="1"/>
          </p:cNvSpPr>
          <p:nvPr>
            <p:ph type="body" sz="quarter" idx="39"/>
          </p:nvPr>
        </p:nvSpPr>
        <p:spPr>
          <a:xfrm>
            <a:off x="5715000" y="4343400"/>
            <a:ext cx="3887813" cy="524886"/>
          </a:xfrm>
        </p:spPr>
        <p:txBody>
          <a:bodyPr/>
          <a:lstStyle/>
          <a:p>
            <a:pPr marL="285750" indent="-285750">
              <a:lnSpc>
                <a:spcPct val="150000"/>
              </a:lnSpc>
              <a:buFont typeface="Wingdings" panose="05000000000000000000" pitchFamily="2" charset="2"/>
              <a:buChar char="§"/>
            </a:pPr>
            <a:r>
              <a:rPr lang="en-US" dirty="0" smtClean="0"/>
              <a:t>The product id 1 of customer id 1 is not liked by the customer.</a:t>
            </a:r>
          </a:p>
          <a:p>
            <a:pPr marL="285750" indent="-285750">
              <a:lnSpc>
                <a:spcPct val="150000"/>
              </a:lnSpc>
              <a:buFont typeface="Wingdings" panose="05000000000000000000" pitchFamily="2" charset="2"/>
              <a:buChar char="§"/>
            </a:pPr>
            <a:endParaRPr lang="en-US" dirty="0"/>
          </a:p>
        </p:txBody>
      </p:sp>
      <p:sp>
        <p:nvSpPr>
          <p:cNvPr id="9" name="Title 8"/>
          <p:cNvSpPr>
            <a:spLocks noGrp="1"/>
          </p:cNvSpPr>
          <p:nvPr>
            <p:ph type="title"/>
          </p:nvPr>
        </p:nvSpPr>
        <p:spPr>
          <a:xfrm>
            <a:off x="685800" y="694821"/>
            <a:ext cx="5471988" cy="863600"/>
          </a:xfrm>
        </p:spPr>
        <p:txBody>
          <a:bodyPr/>
          <a:lstStyle/>
          <a:p>
            <a:r>
              <a:rPr lang="en-US" dirty="0" smtClean="0"/>
              <a:t>Wish List table</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6088" r="19724" b="25656"/>
          <a:stretch/>
        </p:blipFill>
        <p:spPr>
          <a:xfrm>
            <a:off x="304800" y="1182043"/>
            <a:ext cx="9394848" cy="2514600"/>
          </a:xfrm>
          <a:prstGeom prst="rect">
            <a:avLst/>
          </a:prstGeom>
        </p:spPr>
      </p:pic>
    </p:spTree>
    <p:extLst>
      <p:ext uri="{BB962C8B-B14F-4D97-AF65-F5344CB8AC3E}">
        <p14:creationId xmlns:p14="http://schemas.microsoft.com/office/powerpoint/2010/main" val="773305150"/>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301</TotalTime>
  <Words>264</Words>
  <Application>Microsoft Office PowerPoint</Application>
  <PresentationFormat>Widescreen</PresentationFormat>
  <Paragraphs>89</Paragraphs>
  <Slides>15</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   Sindhu Murali - 152993  JEE Full Stack - MIPL</vt:lpstr>
      <vt:lpstr>PowerPoint Presentation</vt:lpstr>
      <vt:lpstr>PowerPoint Presentation</vt:lpstr>
      <vt:lpstr>PowerPoint Presentation</vt:lpstr>
      <vt:lpstr>Tables involved</vt:lpstr>
      <vt:lpstr>PowerPoint Presentation</vt:lpstr>
      <vt:lpstr>PowerPoint Presentation</vt:lpstr>
      <vt:lpstr>Wish List table</vt:lpstr>
      <vt:lpstr>Wish List Backend</vt:lpstr>
      <vt:lpstr>Post function</vt:lpstr>
      <vt:lpstr>Update function</vt:lpstr>
      <vt:lpstr>Delete function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65</cp:revision>
  <dcterms:created xsi:type="dcterms:W3CDTF">2017-10-18T10:34:16Z</dcterms:created>
  <dcterms:modified xsi:type="dcterms:W3CDTF">2018-08-21T11:45:11Z</dcterms:modified>
</cp:coreProperties>
</file>